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Playfair Display"/>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7.xml"/><Relationship Id="rId22" Type="http://schemas.openxmlformats.org/officeDocument/2006/relationships/font" Target="fonts/Lato-boldItalic.fntdata"/><Relationship Id="rId10" Type="http://schemas.openxmlformats.org/officeDocument/2006/relationships/slide" Target="slides/slide6.xml"/><Relationship Id="rId21" Type="http://schemas.openxmlformats.org/officeDocument/2006/relationships/font" Target="fonts/Lato-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PlayfairDisplay-regular.fntdata"/><Relationship Id="rId14" Type="http://schemas.openxmlformats.org/officeDocument/2006/relationships/slide" Target="slides/slide10.xml"/><Relationship Id="rId17" Type="http://schemas.openxmlformats.org/officeDocument/2006/relationships/font" Target="fonts/PlayfairDisplay-italic.fntdata"/><Relationship Id="rId16" Type="http://schemas.openxmlformats.org/officeDocument/2006/relationships/font" Target="fonts/PlayfairDisplay-bold.fntdata"/><Relationship Id="rId5" Type="http://schemas.openxmlformats.org/officeDocument/2006/relationships/slide" Target="slides/slide1.xml"/><Relationship Id="rId19" Type="http://schemas.openxmlformats.org/officeDocument/2006/relationships/font" Target="fonts/Lato-regular.fntdata"/><Relationship Id="rId6" Type="http://schemas.openxmlformats.org/officeDocument/2006/relationships/slide" Target="slides/slide2.xml"/><Relationship Id="rId18" Type="http://schemas.openxmlformats.org/officeDocument/2006/relationships/font" Target="fonts/PlayfairDisplay-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of us lol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a82b195c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a82b195c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Elena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a82b195c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a82b195c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a82b195c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a82b195c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a82b195c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a82b195c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a82b195c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a82b195c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Elena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4a82b195c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a82b195c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a82b195c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a82b195c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Federico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a82b195c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a82b195c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Elena</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a8c3dbaf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a8c3dbaf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Federico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19.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18.png"/><Relationship Id="rId8"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096250" y="1161122"/>
            <a:ext cx="2951400" cy="208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Statistical Analysis of Housing Price in Ames, Iowa </a:t>
            </a:r>
            <a:endParaRPr/>
          </a:p>
        </p:txBody>
      </p:sp>
      <p:sp>
        <p:nvSpPr>
          <p:cNvPr id="60" name="Google Shape;60;p13"/>
          <p:cNvSpPr txBox="1"/>
          <p:nvPr>
            <p:ph idx="1" type="subTitle"/>
          </p:nvPr>
        </p:nvSpPr>
        <p:spPr>
          <a:xfrm>
            <a:off x="1544800" y="3368100"/>
            <a:ext cx="6054300" cy="487200"/>
          </a:xfrm>
          <a:prstGeom prst="rect">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By Federico Chung, Elena Gottesman, Henry McCarthy </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and Ethical Considerations</a:t>
            </a:r>
            <a:endParaRPr/>
          </a:p>
        </p:txBody>
      </p:sp>
      <p:sp>
        <p:nvSpPr>
          <p:cNvPr id="166" name="Google Shape;166;p22"/>
          <p:cNvSpPr txBox="1"/>
          <p:nvPr>
            <p:ph idx="1" type="body"/>
          </p:nvPr>
        </p:nvSpPr>
        <p:spPr>
          <a:xfrm>
            <a:off x="311700" y="1152475"/>
            <a:ext cx="8520600" cy="2466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One of the primary variables we looked at was neighborhood, but the name and boundaries of a “neighborhood” can be quite subjective. The neighborhood boundaries listed in this dataset did not match up to other datasets or maps we found.</a:t>
            </a:r>
            <a:endParaRPr sz="1400"/>
          </a:p>
          <a:p>
            <a:pPr indent="-317500" lvl="0" marL="457200" rtl="0" algn="l">
              <a:spcBef>
                <a:spcPts val="0"/>
              </a:spcBef>
              <a:spcAft>
                <a:spcPts val="0"/>
              </a:spcAft>
              <a:buSzPts val="1400"/>
              <a:buChar char="●"/>
            </a:pPr>
            <a:r>
              <a:rPr lang="en" sz="1400"/>
              <a:t>The results from this project only help describe the housing market in one city in Iowa</a:t>
            </a:r>
            <a:endParaRPr sz="1400"/>
          </a:p>
          <a:p>
            <a:pPr indent="-317500" lvl="0" marL="457200" rtl="0" algn="l">
              <a:spcBef>
                <a:spcPts val="0"/>
              </a:spcBef>
              <a:spcAft>
                <a:spcPts val="0"/>
              </a:spcAft>
              <a:buSzPts val="1400"/>
              <a:buChar char="●"/>
            </a:pPr>
            <a:r>
              <a:rPr lang="en" sz="1400"/>
              <a:t>The subprime mortgage crisis in the United States lasted from 2007 to 2010, which means the majority of our data (2006 to 2010) has the potential to be classified as an outlier in a more comprehensive study of  housing over time in the United States</a:t>
            </a:r>
            <a:endParaRPr sz="1400"/>
          </a:p>
          <a:p>
            <a:pPr indent="-317500" lvl="0" marL="457200" rtl="0" algn="l">
              <a:spcBef>
                <a:spcPts val="0"/>
              </a:spcBef>
              <a:spcAft>
                <a:spcPts val="0"/>
              </a:spcAft>
              <a:buSzPts val="1400"/>
              <a:buChar char="●"/>
            </a:pPr>
            <a:r>
              <a:rPr lang="en" sz="1400"/>
              <a:t>The housing market in Ames is probably markedly different from other rural cities that do not have a large public university</a:t>
            </a:r>
            <a:endParaRPr sz="1400"/>
          </a:p>
          <a:p>
            <a:pPr indent="0" lvl="0" marL="457200" rtl="0" algn="l">
              <a:spcBef>
                <a:spcPts val="1600"/>
              </a:spcBef>
              <a:spcAft>
                <a:spcPts val="1600"/>
              </a:spcAft>
              <a:buNone/>
            </a:pPr>
            <a:r>
              <a:t/>
            </a:r>
            <a:endParaRPr sz="1400"/>
          </a:p>
        </p:txBody>
      </p:sp>
      <p:sp>
        <p:nvSpPr>
          <p:cNvPr id="167" name="Google Shape;167;p22"/>
          <p:cNvSpPr txBox="1"/>
          <p:nvPr>
            <p:ph type="title"/>
          </p:nvPr>
        </p:nvSpPr>
        <p:spPr>
          <a:xfrm>
            <a:off x="448375" y="391777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Lato"/>
                <a:ea typeface="Lato"/>
                <a:cs typeface="Lato"/>
                <a:sym typeface="Lato"/>
              </a:rPr>
              <a:t>Sources</a:t>
            </a:r>
            <a:endParaRPr sz="900">
              <a:latin typeface="Lato"/>
              <a:ea typeface="Lato"/>
              <a:cs typeface="Lato"/>
              <a:sym typeface="Lato"/>
            </a:endParaRPr>
          </a:p>
        </p:txBody>
      </p:sp>
      <p:sp>
        <p:nvSpPr>
          <p:cNvPr id="168" name="Google Shape;168;p22"/>
          <p:cNvSpPr txBox="1"/>
          <p:nvPr/>
        </p:nvSpPr>
        <p:spPr>
          <a:xfrm>
            <a:off x="548225" y="4133850"/>
            <a:ext cx="7105500" cy="809700"/>
          </a:xfrm>
          <a:prstGeom prst="rect">
            <a:avLst/>
          </a:prstGeom>
          <a:noFill/>
          <a:ln>
            <a:noFill/>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Clr>
                <a:schemeClr val="dk2"/>
              </a:buClr>
              <a:buSzPts val="700"/>
              <a:buFont typeface="Lato"/>
              <a:buChar char="●"/>
            </a:pPr>
            <a:r>
              <a:rPr lang="en" sz="700">
                <a:solidFill>
                  <a:schemeClr val="dk2"/>
                </a:solidFill>
                <a:latin typeface="Lato"/>
                <a:ea typeface="Lato"/>
                <a:cs typeface="Lato"/>
                <a:sym typeface="Lato"/>
              </a:rPr>
              <a:t>https://www.kaggle.com/c/house-prices-advanced-regression-techniques</a:t>
            </a:r>
            <a:endParaRPr sz="700">
              <a:solidFill>
                <a:schemeClr val="dk2"/>
              </a:solidFill>
              <a:latin typeface="Lato"/>
              <a:ea typeface="Lato"/>
              <a:cs typeface="Lato"/>
              <a:sym typeface="Lato"/>
            </a:endParaRPr>
          </a:p>
          <a:p>
            <a:pPr indent="-273050" lvl="0" marL="457200" rtl="0" algn="l">
              <a:lnSpc>
                <a:spcPct val="115000"/>
              </a:lnSpc>
              <a:spcBef>
                <a:spcPts val="0"/>
              </a:spcBef>
              <a:spcAft>
                <a:spcPts val="0"/>
              </a:spcAft>
              <a:buClr>
                <a:schemeClr val="dk2"/>
              </a:buClr>
              <a:buSzPts val="700"/>
              <a:buFont typeface="Lato"/>
              <a:buChar char="●"/>
            </a:pPr>
            <a:r>
              <a:rPr lang="en" sz="700">
                <a:solidFill>
                  <a:schemeClr val="dk2"/>
                </a:solidFill>
                <a:latin typeface="Lato"/>
                <a:ea typeface="Lato"/>
                <a:cs typeface="Lato"/>
                <a:sym typeface="Lato"/>
              </a:rPr>
              <a:t>https://register.extension.iastate.edu/rerc/local/about-ames</a:t>
            </a:r>
            <a:endParaRPr sz="700">
              <a:solidFill>
                <a:schemeClr val="dk2"/>
              </a:solidFill>
              <a:latin typeface="Lato"/>
              <a:ea typeface="Lato"/>
              <a:cs typeface="Lato"/>
              <a:sym typeface="Lato"/>
            </a:endParaRPr>
          </a:p>
          <a:p>
            <a:pPr indent="-273050" lvl="0" marL="457200" rtl="0" algn="l">
              <a:lnSpc>
                <a:spcPct val="115000"/>
              </a:lnSpc>
              <a:spcBef>
                <a:spcPts val="0"/>
              </a:spcBef>
              <a:spcAft>
                <a:spcPts val="0"/>
              </a:spcAft>
              <a:buClr>
                <a:schemeClr val="dk2"/>
              </a:buClr>
              <a:buSzPts val="700"/>
              <a:buFont typeface="Lato"/>
              <a:buChar char="●"/>
            </a:pPr>
            <a:r>
              <a:rPr lang="en" sz="700">
                <a:solidFill>
                  <a:schemeClr val="dk2"/>
                </a:solidFill>
                <a:latin typeface="Lato"/>
                <a:ea typeface="Lato"/>
                <a:cs typeface="Lato"/>
                <a:sym typeface="Lato"/>
              </a:rPr>
              <a:t>https://www.truman.edu/faculty-staff/decock/</a:t>
            </a:r>
            <a:endParaRPr sz="700">
              <a:solidFill>
                <a:schemeClr val="dk2"/>
              </a:solidFill>
              <a:latin typeface="Lato"/>
              <a:ea typeface="Lato"/>
              <a:cs typeface="Lato"/>
              <a:sym typeface="Lato"/>
            </a:endParaRPr>
          </a:p>
          <a:p>
            <a:pPr indent="-273050" lvl="0" marL="457200" rtl="0" algn="l">
              <a:lnSpc>
                <a:spcPct val="115000"/>
              </a:lnSpc>
              <a:spcBef>
                <a:spcPts val="0"/>
              </a:spcBef>
              <a:spcAft>
                <a:spcPts val="0"/>
              </a:spcAft>
              <a:buClr>
                <a:schemeClr val="dk2"/>
              </a:buClr>
              <a:buSzPts val="700"/>
              <a:buFont typeface="Lato"/>
              <a:buChar char="●"/>
            </a:pPr>
            <a:r>
              <a:rPr lang="en" sz="700">
                <a:solidFill>
                  <a:schemeClr val="dk2"/>
                </a:solidFill>
                <a:latin typeface="Lato"/>
                <a:ea typeface="Lato"/>
                <a:cs typeface="Lato"/>
                <a:sym typeface="Lato"/>
              </a:rPr>
              <a:t>https://www.cityofames.org/about-ames</a:t>
            </a:r>
            <a:endParaRPr sz="700">
              <a:solidFill>
                <a:schemeClr val="dk2"/>
              </a:solidFill>
              <a:latin typeface="Lato"/>
              <a:ea typeface="Lato"/>
              <a:cs typeface="Lato"/>
              <a:sym typeface="Lato"/>
            </a:endParaRPr>
          </a:p>
          <a:p>
            <a:pPr indent="-273050" lvl="0" marL="457200" rtl="0" algn="l">
              <a:lnSpc>
                <a:spcPct val="115000"/>
              </a:lnSpc>
              <a:spcBef>
                <a:spcPts val="0"/>
              </a:spcBef>
              <a:spcAft>
                <a:spcPts val="0"/>
              </a:spcAft>
              <a:buClr>
                <a:schemeClr val="dk2"/>
              </a:buClr>
              <a:buSzPts val="700"/>
              <a:buFont typeface="Lato"/>
              <a:buChar char="●"/>
            </a:pPr>
            <a:r>
              <a:rPr lang="en" sz="700">
                <a:solidFill>
                  <a:schemeClr val="dk2"/>
                </a:solidFill>
                <a:latin typeface="Lato"/>
                <a:ea typeface="Lato"/>
                <a:cs typeface="Lato"/>
                <a:sym typeface="Lato"/>
              </a:rPr>
              <a:t>https://geodata.iowa.gov/dataset/2010-census-iowa</a:t>
            </a: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 - Why Ames?</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Ames is the 7th most populous city in Iowa</a:t>
            </a:r>
            <a:endParaRPr/>
          </a:p>
          <a:p>
            <a:pPr indent="-342900" lvl="0" marL="457200" rtl="0" algn="l">
              <a:spcBef>
                <a:spcPts val="0"/>
              </a:spcBef>
              <a:spcAft>
                <a:spcPts val="0"/>
              </a:spcAft>
              <a:buSzPts val="1800"/>
              <a:buChar char="●"/>
            </a:pPr>
            <a:r>
              <a:rPr lang="en"/>
              <a:t>While Ames may not have the highest population in the state, the presence of Iowa State University (the largest university in Iowa) makes it one of the more significant urban centers in the state</a:t>
            </a:r>
            <a:endParaRPr/>
          </a:p>
          <a:p>
            <a:pPr indent="-342900" lvl="0" marL="457200" rtl="0" algn="l">
              <a:spcBef>
                <a:spcPts val="0"/>
              </a:spcBef>
              <a:spcAft>
                <a:spcPts val="0"/>
              </a:spcAft>
              <a:buSzPts val="1800"/>
              <a:buChar char="●"/>
            </a:pPr>
            <a:r>
              <a:rPr lang="en"/>
              <a:t>Ames makes for an interesting housing market study because of its substantial student population</a:t>
            </a:r>
            <a:endParaRPr/>
          </a:p>
        </p:txBody>
      </p:sp>
      <p:pic>
        <p:nvPicPr>
          <p:cNvPr id="67" name="Google Shape;67;p14"/>
          <p:cNvPicPr preferRelativeResize="0"/>
          <p:nvPr/>
        </p:nvPicPr>
        <p:blipFill rotWithShape="1">
          <a:blip r:embed="rId3">
            <a:alphaModFix/>
          </a:blip>
          <a:srcRect b="15311" l="0" r="3409" t="56615"/>
          <a:stretch/>
        </p:blipFill>
        <p:spPr>
          <a:xfrm>
            <a:off x="0" y="3371849"/>
            <a:ext cx="9143998" cy="1771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the Data</a:t>
            </a:r>
            <a:endParaRPr/>
          </a:p>
        </p:txBody>
      </p:sp>
      <p:sp>
        <p:nvSpPr>
          <p:cNvPr id="73" name="Google Shape;73;p15"/>
          <p:cNvSpPr txBox="1"/>
          <p:nvPr>
            <p:ph idx="1" type="body"/>
          </p:nvPr>
        </p:nvSpPr>
        <p:spPr>
          <a:xfrm>
            <a:off x="311700" y="1152475"/>
            <a:ext cx="6489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All sales </a:t>
            </a:r>
            <a:r>
              <a:rPr lang="en"/>
              <a:t>of residential property in Ames, Iowa between 2006 and 2010 (full population)</a:t>
            </a:r>
            <a:endParaRPr/>
          </a:p>
          <a:p>
            <a:pPr indent="-342900" lvl="0" marL="457200" rtl="0" algn="l">
              <a:spcBef>
                <a:spcPts val="0"/>
              </a:spcBef>
              <a:spcAft>
                <a:spcPts val="0"/>
              </a:spcAft>
              <a:buSzPts val="1800"/>
              <a:buChar char="●"/>
            </a:pPr>
            <a:r>
              <a:rPr lang="en"/>
              <a:t>Dataset found on Kaggle</a:t>
            </a:r>
            <a:endParaRPr/>
          </a:p>
          <a:p>
            <a:pPr indent="-342900" lvl="0" marL="457200" rtl="0" algn="l">
              <a:spcBef>
                <a:spcPts val="0"/>
              </a:spcBef>
              <a:spcAft>
                <a:spcPts val="0"/>
              </a:spcAft>
              <a:buSzPts val="1800"/>
              <a:buChar char="●"/>
            </a:pPr>
            <a:r>
              <a:rPr lang="en"/>
              <a:t>Originally compiled by Dean De Cock, a professor of statistics at Truman State University (Kirksville, MO)</a:t>
            </a:r>
            <a:endParaRPr/>
          </a:p>
          <a:p>
            <a:pPr indent="0" lvl="0" marL="457200" rtl="0" algn="l">
              <a:spcBef>
                <a:spcPts val="1600"/>
              </a:spcBef>
              <a:spcAft>
                <a:spcPts val="1600"/>
              </a:spcAft>
              <a:buNone/>
            </a:pPr>
            <a:r>
              <a:t/>
            </a:r>
            <a:endParaRPr/>
          </a:p>
        </p:txBody>
      </p:sp>
      <p:pic>
        <p:nvPicPr>
          <p:cNvPr id="74" name="Google Shape;74;p15"/>
          <p:cNvPicPr preferRelativeResize="0"/>
          <p:nvPr/>
        </p:nvPicPr>
        <p:blipFill>
          <a:blip r:embed="rId3">
            <a:alphaModFix/>
          </a:blip>
          <a:stretch>
            <a:fillRect/>
          </a:stretch>
        </p:blipFill>
        <p:spPr>
          <a:xfrm>
            <a:off x="3647700" y="2876550"/>
            <a:ext cx="2915399" cy="2081350"/>
          </a:xfrm>
          <a:prstGeom prst="rect">
            <a:avLst/>
          </a:prstGeom>
          <a:noFill/>
          <a:ln>
            <a:noFill/>
          </a:ln>
        </p:spPr>
      </p:pic>
      <p:sp>
        <p:nvSpPr>
          <p:cNvPr id="75" name="Google Shape;75;p15"/>
          <p:cNvSpPr txBox="1"/>
          <p:nvPr>
            <p:ph idx="1" type="body"/>
          </p:nvPr>
        </p:nvSpPr>
        <p:spPr>
          <a:xfrm>
            <a:off x="311700" y="3191650"/>
            <a:ext cx="3441000" cy="199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i="1" lang="en"/>
              <a:t>Train and Test Data Provided</a:t>
            </a:r>
            <a:endParaRPr i="1"/>
          </a:p>
          <a:p>
            <a:pPr indent="-342900" lvl="0" marL="457200" rtl="0" algn="l">
              <a:spcBef>
                <a:spcPts val="0"/>
              </a:spcBef>
              <a:spcAft>
                <a:spcPts val="0"/>
              </a:spcAft>
              <a:buSzPts val="1800"/>
              <a:buChar char="●"/>
            </a:pPr>
            <a:r>
              <a:rPr i="1" lang="en"/>
              <a:t>Train: 1460 rows x 81 columns</a:t>
            </a:r>
            <a:endParaRPr i="1"/>
          </a:p>
          <a:p>
            <a:pPr indent="-342900" lvl="0" marL="457200" rtl="0" algn="l">
              <a:spcBef>
                <a:spcPts val="0"/>
              </a:spcBef>
              <a:spcAft>
                <a:spcPts val="0"/>
              </a:spcAft>
              <a:buSzPts val="1800"/>
              <a:buChar char="●"/>
            </a:pPr>
            <a:r>
              <a:rPr i="1" lang="en"/>
              <a:t>Test: </a:t>
            </a:r>
            <a:r>
              <a:rPr i="1" lang="en"/>
              <a:t>1459 rows x 80 columns</a:t>
            </a:r>
            <a:endParaRPr i="1"/>
          </a:p>
        </p:txBody>
      </p:sp>
      <p:grpSp>
        <p:nvGrpSpPr>
          <p:cNvPr id="76" name="Google Shape;76;p15"/>
          <p:cNvGrpSpPr/>
          <p:nvPr/>
        </p:nvGrpSpPr>
        <p:grpSpPr>
          <a:xfrm>
            <a:off x="6877200" y="1344648"/>
            <a:ext cx="1895475" cy="2843225"/>
            <a:chOff x="6801000" y="1573248"/>
            <a:chExt cx="1895475" cy="2843225"/>
          </a:xfrm>
        </p:grpSpPr>
        <p:pic>
          <p:nvPicPr>
            <p:cNvPr id="77" name="Google Shape;77;p15"/>
            <p:cNvPicPr preferRelativeResize="0"/>
            <p:nvPr/>
          </p:nvPicPr>
          <p:blipFill>
            <a:blip r:embed="rId4">
              <a:alphaModFix/>
            </a:blip>
            <a:stretch>
              <a:fillRect/>
            </a:stretch>
          </p:blipFill>
          <p:spPr>
            <a:xfrm>
              <a:off x="6801000" y="1573248"/>
              <a:ext cx="1895475" cy="2843225"/>
            </a:xfrm>
            <a:prstGeom prst="rect">
              <a:avLst/>
            </a:prstGeom>
            <a:noFill/>
            <a:ln cap="flat" cmpd="sng" w="76200">
              <a:solidFill>
                <a:schemeClr val="dk1"/>
              </a:solidFill>
              <a:prstDash val="solid"/>
              <a:round/>
              <a:headEnd len="sm" w="sm" type="none"/>
              <a:tailEnd len="sm" w="sm" type="none"/>
            </a:ln>
          </p:spPr>
        </p:pic>
        <p:sp>
          <p:nvSpPr>
            <p:cNvPr id="78" name="Google Shape;78;p15"/>
            <p:cNvSpPr txBox="1"/>
            <p:nvPr/>
          </p:nvSpPr>
          <p:spPr>
            <a:xfrm>
              <a:off x="7091438" y="4055650"/>
              <a:ext cx="14670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Dean De Cock</a:t>
              </a:r>
              <a:endParaRPr>
                <a:solidFill>
                  <a:srgbClr val="FFFFFF"/>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Three Selected Variables</a:t>
            </a:r>
            <a:endParaRPr/>
          </a:p>
        </p:txBody>
      </p:sp>
      <p:sp>
        <p:nvSpPr>
          <p:cNvPr id="84" name="Google Shape;84;p16"/>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some preliminary summaries in R, we decided on three variables which had favorable </a:t>
            </a:r>
            <a:r>
              <a:rPr lang="en"/>
              <a:t>R² values, p-values, and standard errors.</a:t>
            </a:r>
            <a:endParaRPr/>
          </a:p>
          <a:p>
            <a:pPr indent="0" lvl="0" marL="0" rtl="0" algn="l">
              <a:spcBef>
                <a:spcPts val="1600"/>
              </a:spcBef>
              <a:spcAft>
                <a:spcPts val="1600"/>
              </a:spcAft>
              <a:buNone/>
            </a:pPr>
            <a:r>
              <a:t/>
            </a:r>
            <a:endParaRPr/>
          </a:p>
        </p:txBody>
      </p:sp>
      <p:sp>
        <p:nvSpPr>
          <p:cNvPr id="85" name="Google Shape;85;p16"/>
          <p:cNvSpPr txBox="1"/>
          <p:nvPr/>
        </p:nvSpPr>
        <p:spPr>
          <a:xfrm>
            <a:off x="762000" y="1866900"/>
            <a:ext cx="2163000" cy="626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Lato"/>
                <a:ea typeface="Lato"/>
                <a:cs typeface="Lato"/>
                <a:sym typeface="Lato"/>
              </a:rPr>
              <a:t>Overall Quality</a:t>
            </a:r>
            <a:endParaRPr b="1" sz="2000">
              <a:solidFill>
                <a:schemeClr val="lt1"/>
              </a:solidFill>
              <a:latin typeface="Lato"/>
              <a:ea typeface="Lato"/>
              <a:cs typeface="Lato"/>
              <a:sym typeface="Lato"/>
            </a:endParaRPr>
          </a:p>
        </p:txBody>
      </p:sp>
      <p:sp>
        <p:nvSpPr>
          <p:cNvPr id="86" name="Google Shape;86;p16"/>
          <p:cNvSpPr txBox="1"/>
          <p:nvPr/>
        </p:nvSpPr>
        <p:spPr>
          <a:xfrm>
            <a:off x="3490500" y="1866900"/>
            <a:ext cx="2163000" cy="626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Lato"/>
                <a:ea typeface="Lato"/>
                <a:cs typeface="Lato"/>
                <a:sym typeface="Lato"/>
              </a:rPr>
              <a:t>Neighborhood</a:t>
            </a:r>
            <a:endParaRPr b="1" sz="2000">
              <a:solidFill>
                <a:schemeClr val="lt1"/>
              </a:solidFill>
              <a:latin typeface="Lato"/>
              <a:ea typeface="Lato"/>
              <a:cs typeface="Lato"/>
              <a:sym typeface="Lato"/>
            </a:endParaRPr>
          </a:p>
        </p:txBody>
      </p:sp>
      <p:sp>
        <p:nvSpPr>
          <p:cNvPr id="87" name="Google Shape;87;p16"/>
          <p:cNvSpPr txBox="1"/>
          <p:nvPr/>
        </p:nvSpPr>
        <p:spPr>
          <a:xfrm>
            <a:off x="6081300" y="1866900"/>
            <a:ext cx="2163000" cy="626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Lato"/>
                <a:ea typeface="Lato"/>
                <a:cs typeface="Lato"/>
                <a:sym typeface="Lato"/>
              </a:rPr>
              <a:t>Year Built</a:t>
            </a:r>
            <a:endParaRPr b="1" sz="2000">
              <a:solidFill>
                <a:schemeClr val="lt1"/>
              </a:solidFill>
              <a:latin typeface="Lato"/>
              <a:ea typeface="Lato"/>
              <a:cs typeface="Lato"/>
              <a:sym typeface="Lato"/>
            </a:endParaRPr>
          </a:p>
        </p:txBody>
      </p:sp>
      <p:sp>
        <p:nvSpPr>
          <p:cNvPr id="88" name="Google Shape;88;p16"/>
          <p:cNvSpPr txBox="1"/>
          <p:nvPr/>
        </p:nvSpPr>
        <p:spPr>
          <a:xfrm>
            <a:off x="729150" y="2451996"/>
            <a:ext cx="2228700" cy="125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ato"/>
                <a:ea typeface="Lato"/>
                <a:cs typeface="Lato"/>
                <a:sym typeface="Lato"/>
              </a:rPr>
              <a:t>Scored from 1 to 10</a:t>
            </a:r>
            <a:endParaRPr sz="1800">
              <a:solidFill>
                <a:schemeClr val="dk2"/>
              </a:solidFill>
              <a:latin typeface="Lato"/>
              <a:ea typeface="Lato"/>
              <a:cs typeface="Lato"/>
              <a:sym typeface="Lato"/>
            </a:endParaRPr>
          </a:p>
          <a:p>
            <a:pPr indent="0" lvl="0" marL="0" rtl="0" algn="ctr">
              <a:spcBef>
                <a:spcPts val="0"/>
              </a:spcBef>
              <a:spcAft>
                <a:spcPts val="0"/>
              </a:spcAft>
              <a:buNone/>
            </a:pPr>
            <a:r>
              <a:t/>
            </a:r>
            <a:endParaRPr sz="1800">
              <a:solidFill>
                <a:schemeClr val="dk2"/>
              </a:solidFill>
              <a:latin typeface="Lato"/>
              <a:ea typeface="Lato"/>
              <a:cs typeface="Lato"/>
              <a:sym typeface="Lato"/>
            </a:endParaRPr>
          </a:p>
        </p:txBody>
      </p:sp>
      <p:sp>
        <p:nvSpPr>
          <p:cNvPr id="89" name="Google Shape;89;p16"/>
          <p:cNvSpPr txBox="1"/>
          <p:nvPr/>
        </p:nvSpPr>
        <p:spPr>
          <a:xfrm>
            <a:off x="3457650" y="2452000"/>
            <a:ext cx="2228700" cy="125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ato"/>
                <a:ea typeface="Lato"/>
                <a:cs typeface="Lato"/>
                <a:sym typeface="Lato"/>
              </a:rPr>
              <a:t>25 Neighborhoods</a:t>
            </a:r>
            <a:endParaRPr sz="1800">
              <a:solidFill>
                <a:schemeClr val="dk2"/>
              </a:solidFill>
              <a:latin typeface="Lato"/>
              <a:ea typeface="Lato"/>
              <a:cs typeface="Lato"/>
              <a:sym typeface="Lato"/>
            </a:endParaRPr>
          </a:p>
          <a:p>
            <a:pPr indent="0" lvl="0" marL="0" rtl="0" algn="ctr">
              <a:spcBef>
                <a:spcPts val="0"/>
              </a:spcBef>
              <a:spcAft>
                <a:spcPts val="0"/>
              </a:spcAft>
              <a:buNone/>
            </a:pPr>
            <a:r>
              <a:t/>
            </a:r>
            <a:endParaRPr sz="1800">
              <a:solidFill>
                <a:schemeClr val="dk2"/>
              </a:solidFill>
              <a:latin typeface="Lato"/>
              <a:ea typeface="Lato"/>
              <a:cs typeface="Lato"/>
              <a:sym typeface="Lato"/>
            </a:endParaRPr>
          </a:p>
        </p:txBody>
      </p:sp>
      <p:sp>
        <p:nvSpPr>
          <p:cNvPr id="90" name="Google Shape;90;p16"/>
          <p:cNvSpPr txBox="1"/>
          <p:nvPr/>
        </p:nvSpPr>
        <p:spPr>
          <a:xfrm>
            <a:off x="6048450" y="2452000"/>
            <a:ext cx="2228700" cy="125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ato"/>
                <a:ea typeface="Lato"/>
                <a:cs typeface="Lato"/>
                <a:sym typeface="Lato"/>
              </a:rPr>
              <a:t>From 1872 to 2010</a:t>
            </a:r>
            <a:endParaRPr sz="1800">
              <a:solidFill>
                <a:schemeClr val="dk2"/>
              </a:solidFill>
              <a:latin typeface="Lato"/>
              <a:ea typeface="Lato"/>
              <a:cs typeface="Lato"/>
              <a:sym typeface="Lato"/>
            </a:endParaRPr>
          </a:p>
          <a:p>
            <a:pPr indent="0" lvl="0" marL="0" rtl="0" algn="ctr">
              <a:spcBef>
                <a:spcPts val="0"/>
              </a:spcBef>
              <a:spcAft>
                <a:spcPts val="0"/>
              </a:spcAft>
              <a:buNone/>
            </a:pPr>
            <a:r>
              <a:t/>
            </a:r>
            <a:endParaRPr sz="1800">
              <a:solidFill>
                <a:schemeClr val="dk2"/>
              </a:solidFill>
              <a:latin typeface="Lato"/>
              <a:ea typeface="Lato"/>
              <a:cs typeface="Lato"/>
              <a:sym typeface="Lato"/>
            </a:endParaRPr>
          </a:p>
        </p:txBody>
      </p:sp>
      <p:pic>
        <p:nvPicPr>
          <p:cNvPr id="91" name="Google Shape;91;p16"/>
          <p:cNvPicPr preferRelativeResize="0"/>
          <p:nvPr/>
        </p:nvPicPr>
        <p:blipFill>
          <a:blip r:embed="rId3">
            <a:alphaModFix/>
          </a:blip>
          <a:stretch>
            <a:fillRect/>
          </a:stretch>
        </p:blipFill>
        <p:spPr>
          <a:xfrm>
            <a:off x="3280188" y="2932361"/>
            <a:ext cx="2583626" cy="1597497"/>
          </a:xfrm>
          <a:prstGeom prst="rect">
            <a:avLst/>
          </a:prstGeom>
          <a:noFill/>
          <a:ln>
            <a:noFill/>
          </a:ln>
        </p:spPr>
      </p:pic>
      <p:pic>
        <p:nvPicPr>
          <p:cNvPr id="92" name="Google Shape;92;p16"/>
          <p:cNvPicPr preferRelativeResize="0"/>
          <p:nvPr/>
        </p:nvPicPr>
        <p:blipFill>
          <a:blip r:embed="rId4">
            <a:alphaModFix/>
          </a:blip>
          <a:stretch>
            <a:fillRect/>
          </a:stretch>
        </p:blipFill>
        <p:spPr>
          <a:xfrm>
            <a:off x="361925" y="2856157"/>
            <a:ext cx="2595929" cy="1597499"/>
          </a:xfrm>
          <a:prstGeom prst="rect">
            <a:avLst/>
          </a:prstGeom>
          <a:noFill/>
          <a:ln>
            <a:noFill/>
          </a:ln>
        </p:spPr>
      </p:pic>
      <p:pic>
        <p:nvPicPr>
          <p:cNvPr id="93" name="Google Shape;93;p16"/>
          <p:cNvPicPr preferRelativeResize="0"/>
          <p:nvPr/>
        </p:nvPicPr>
        <p:blipFill rotWithShape="1">
          <a:blip r:embed="rId5">
            <a:alphaModFix/>
          </a:blip>
          <a:srcRect b="0" l="0" r="0" t="0"/>
          <a:stretch/>
        </p:blipFill>
        <p:spPr>
          <a:xfrm>
            <a:off x="6109975" y="2856156"/>
            <a:ext cx="2572724" cy="1597499"/>
          </a:xfrm>
          <a:prstGeom prst="rect">
            <a:avLst/>
          </a:prstGeom>
          <a:noFill/>
          <a:ln>
            <a:noFill/>
          </a:ln>
        </p:spPr>
      </p:pic>
      <p:sp>
        <p:nvSpPr>
          <p:cNvPr id="94" name="Google Shape;94;p16"/>
          <p:cNvSpPr txBox="1"/>
          <p:nvPr/>
        </p:nvSpPr>
        <p:spPr>
          <a:xfrm>
            <a:off x="3083720" y="4475300"/>
            <a:ext cx="34671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ato"/>
                <a:ea typeface="Lato"/>
                <a:cs typeface="Lato"/>
                <a:sym typeface="Lato"/>
              </a:rPr>
              <a:t>Northridge Heights had the highest median house </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a:solidFill>
                  <a:schemeClr val="dk2"/>
                </a:solidFill>
                <a:latin typeface="Lato"/>
                <a:ea typeface="Lato"/>
                <a:cs typeface="Lato"/>
                <a:sym typeface="Lato"/>
              </a:rPr>
              <a:t>price </a:t>
            </a:r>
            <a:r>
              <a:rPr lang="en" sz="1000">
                <a:solidFill>
                  <a:schemeClr val="dk2"/>
                </a:solidFill>
                <a:latin typeface="Lato"/>
                <a:ea typeface="Lato"/>
                <a:cs typeface="Lato"/>
                <a:sym typeface="Lato"/>
              </a:rPr>
              <a:t>a</a:t>
            </a:r>
            <a:r>
              <a:rPr lang="en" sz="1000">
                <a:solidFill>
                  <a:schemeClr val="dk2"/>
                </a:solidFill>
                <a:latin typeface="Lato"/>
                <a:ea typeface="Lato"/>
                <a:cs typeface="Lato"/>
                <a:sym typeface="Lato"/>
              </a:rPr>
              <a:t>nd Meadow Village had the lowest</a:t>
            </a:r>
            <a:endParaRPr sz="1000">
              <a:solidFill>
                <a:schemeClr val="dk2"/>
              </a:solidFill>
              <a:latin typeface="Lato"/>
              <a:ea typeface="Lato"/>
              <a:cs typeface="Lato"/>
              <a:sym typeface="Lato"/>
            </a:endParaRPr>
          </a:p>
        </p:txBody>
      </p:sp>
      <p:sp>
        <p:nvSpPr>
          <p:cNvPr id="95" name="Google Shape;95;p16"/>
          <p:cNvSpPr txBox="1"/>
          <p:nvPr/>
        </p:nvSpPr>
        <p:spPr>
          <a:xfrm>
            <a:off x="193042" y="4475291"/>
            <a:ext cx="29337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ato"/>
                <a:ea typeface="Lato"/>
                <a:cs typeface="Lato"/>
                <a:sym typeface="Lato"/>
              </a:rPr>
              <a:t>The most common Overall Quality score was 5, with a count of 397</a:t>
            </a:r>
            <a:endParaRPr sz="1000">
              <a:solidFill>
                <a:schemeClr val="dk2"/>
              </a:solidFill>
              <a:latin typeface="Lato"/>
              <a:ea typeface="Lato"/>
              <a:cs typeface="Lato"/>
              <a:sym typeface="Lato"/>
            </a:endParaRPr>
          </a:p>
        </p:txBody>
      </p:sp>
      <p:sp>
        <p:nvSpPr>
          <p:cNvPr id="96" name="Google Shape;96;p16"/>
          <p:cNvSpPr txBox="1"/>
          <p:nvPr/>
        </p:nvSpPr>
        <p:spPr>
          <a:xfrm>
            <a:off x="5863818" y="4481767"/>
            <a:ext cx="3000000" cy="451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Lato"/>
                <a:ea typeface="Lato"/>
                <a:cs typeface="Lato"/>
                <a:sym typeface="Lato"/>
              </a:rPr>
              <a:t>The most houses built in a year was 67 houses in 2006</a:t>
            </a:r>
            <a:endParaRPr sz="1000"/>
          </a:p>
        </p:txBody>
      </p:sp>
      <p:cxnSp>
        <p:nvCxnSpPr>
          <p:cNvPr id="97" name="Google Shape;97;p16"/>
          <p:cNvCxnSpPr/>
          <p:nvPr/>
        </p:nvCxnSpPr>
        <p:spPr>
          <a:xfrm>
            <a:off x="3181925" y="2145900"/>
            <a:ext cx="0" cy="2282700"/>
          </a:xfrm>
          <a:prstGeom prst="straightConnector1">
            <a:avLst/>
          </a:prstGeom>
          <a:noFill/>
          <a:ln cap="flat" cmpd="sng" w="9525">
            <a:solidFill>
              <a:schemeClr val="dk2"/>
            </a:solidFill>
            <a:prstDash val="solid"/>
            <a:round/>
            <a:headEnd len="med" w="med" type="none"/>
            <a:tailEnd len="med" w="med" type="none"/>
          </a:ln>
        </p:spPr>
      </p:cxnSp>
      <p:cxnSp>
        <p:nvCxnSpPr>
          <p:cNvPr id="98" name="Google Shape;98;p16"/>
          <p:cNvCxnSpPr/>
          <p:nvPr/>
        </p:nvCxnSpPr>
        <p:spPr>
          <a:xfrm>
            <a:off x="5866060" y="2145900"/>
            <a:ext cx="0" cy="2282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1000"/>
                                        <p:tgtEl>
                                          <p:spTgt spid="8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1000"/>
                                        <p:tgtEl>
                                          <p:spTgt spid="8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311700" y="3151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Geographic Distribution of Income in Ames</a:t>
            </a:r>
            <a:endParaRPr/>
          </a:p>
        </p:txBody>
      </p:sp>
      <p:pic>
        <p:nvPicPr>
          <p:cNvPr id="104" name="Google Shape;104;p17"/>
          <p:cNvPicPr preferRelativeResize="0"/>
          <p:nvPr/>
        </p:nvPicPr>
        <p:blipFill rotWithShape="1">
          <a:blip r:embed="rId3">
            <a:alphaModFix/>
          </a:blip>
          <a:srcRect b="5742" l="23487" r="2815" t="6982"/>
          <a:stretch/>
        </p:blipFill>
        <p:spPr>
          <a:xfrm>
            <a:off x="3359075" y="1055800"/>
            <a:ext cx="4232646" cy="3873227"/>
          </a:xfrm>
          <a:prstGeom prst="rect">
            <a:avLst/>
          </a:prstGeom>
          <a:noFill/>
          <a:ln>
            <a:noFill/>
          </a:ln>
        </p:spPr>
      </p:pic>
      <p:pic>
        <p:nvPicPr>
          <p:cNvPr id="105" name="Google Shape;105;p17"/>
          <p:cNvPicPr preferRelativeResize="0"/>
          <p:nvPr/>
        </p:nvPicPr>
        <p:blipFill rotWithShape="1">
          <a:blip r:embed="rId4">
            <a:alphaModFix/>
          </a:blip>
          <a:srcRect b="5470" l="4348" r="61166" t="64487"/>
          <a:stretch/>
        </p:blipFill>
        <p:spPr>
          <a:xfrm>
            <a:off x="57525" y="1571552"/>
            <a:ext cx="2971625" cy="2000399"/>
          </a:xfrm>
          <a:prstGeom prst="rect">
            <a:avLst/>
          </a:prstGeom>
          <a:noFill/>
          <a:ln>
            <a:noFill/>
          </a:ln>
        </p:spPr>
      </p:pic>
      <p:sp>
        <p:nvSpPr>
          <p:cNvPr id="106" name="Google Shape;106;p17"/>
          <p:cNvSpPr/>
          <p:nvPr/>
        </p:nvSpPr>
        <p:spPr>
          <a:xfrm flipH="1" rot="497675">
            <a:off x="4133659" y="1434596"/>
            <a:ext cx="566715" cy="156167"/>
          </a:xfrm>
          <a:custGeom>
            <a:rect b="b" l="l" r="r" t="t"/>
            <a:pathLst>
              <a:path extrusionOk="0" h="5349" w="37719">
                <a:moveTo>
                  <a:pt x="0" y="4206"/>
                </a:moveTo>
                <a:cubicBezTo>
                  <a:pt x="12579" y="4206"/>
                  <a:pt x="32094" y="-5902"/>
                  <a:pt x="37719" y="5349"/>
                </a:cubicBezTo>
              </a:path>
            </a:pathLst>
          </a:custGeom>
          <a:noFill/>
          <a:ln cap="flat" cmpd="sng" w="9525">
            <a:solidFill>
              <a:schemeClr val="dk2"/>
            </a:solidFill>
            <a:prstDash val="solid"/>
            <a:round/>
            <a:headEnd len="med" w="med" type="triangle"/>
            <a:tailEnd len="med" w="med" type="none"/>
          </a:ln>
        </p:spPr>
      </p:sp>
      <p:sp>
        <p:nvSpPr>
          <p:cNvPr id="107" name="Google Shape;107;p17"/>
          <p:cNvSpPr txBox="1"/>
          <p:nvPr/>
        </p:nvSpPr>
        <p:spPr>
          <a:xfrm>
            <a:off x="2997458" y="1468475"/>
            <a:ext cx="16593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Lato"/>
                <a:ea typeface="Lato"/>
                <a:cs typeface="Lato"/>
                <a:sym typeface="Lato"/>
              </a:rPr>
              <a:t>Northridge Heights</a:t>
            </a:r>
            <a:endParaRPr sz="1200">
              <a:solidFill>
                <a:srgbClr val="434343"/>
              </a:solidFill>
              <a:latin typeface="Lato"/>
              <a:ea typeface="Lato"/>
              <a:cs typeface="Lato"/>
              <a:sym typeface="Lato"/>
            </a:endParaRPr>
          </a:p>
        </p:txBody>
      </p:sp>
      <p:sp>
        <p:nvSpPr>
          <p:cNvPr id="108" name="Google Shape;108;p17"/>
          <p:cNvSpPr/>
          <p:nvPr/>
        </p:nvSpPr>
        <p:spPr>
          <a:xfrm>
            <a:off x="4720707" y="1510766"/>
            <a:ext cx="317700" cy="317700"/>
          </a:xfrm>
          <a:prstGeom prst="ellipse">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a:off x="5689157" y="3010266"/>
            <a:ext cx="317700" cy="317700"/>
          </a:xfrm>
          <a:prstGeom prst="ellipse">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flipH="1" rot="-9533624">
            <a:off x="5966153" y="3485251"/>
            <a:ext cx="1173420" cy="317728"/>
          </a:xfrm>
          <a:custGeom>
            <a:rect b="b" l="l" r="r" t="t"/>
            <a:pathLst>
              <a:path extrusionOk="0" h="5349" w="37719">
                <a:moveTo>
                  <a:pt x="0" y="4206"/>
                </a:moveTo>
                <a:cubicBezTo>
                  <a:pt x="12579" y="4206"/>
                  <a:pt x="32094" y="-5902"/>
                  <a:pt x="37719" y="5349"/>
                </a:cubicBezTo>
              </a:path>
            </a:pathLst>
          </a:custGeom>
          <a:noFill/>
          <a:ln cap="flat" cmpd="sng" w="9525">
            <a:solidFill>
              <a:schemeClr val="dk2"/>
            </a:solidFill>
            <a:prstDash val="solid"/>
            <a:round/>
            <a:headEnd len="med" w="med" type="triangle"/>
            <a:tailEnd len="med" w="med" type="none"/>
          </a:ln>
        </p:spPr>
      </p:sp>
      <p:sp>
        <p:nvSpPr>
          <p:cNvPr id="111" name="Google Shape;111;p17"/>
          <p:cNvSpPr txBox="1"/>
          <p:nvPr/>
        </p:nvSpPr>
        <p:spPr>
          <a:xfrm>
            <a:off x="7044275" y="3387875"/>
            <a:ext cx="16593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Lato"/>
                <a:ea typeface="Lato"/>
                <a:cs typeface="Lato"/>
                <a:sym typeface="Lato"/>
              </a:rPr>
              <a:t>Meadow Village</a:t>
            </a:r>
            <a:endParaRPr sz="1200">
              <a:solidFill>
                <a:srgbClr val="434343"/>
              </a:solidFill>
              <a:latin typeface="Lato"/>
              <a:ea typeface="Lato"/>
              <a:cs typeface="Lato"/>
              <a:sym typeface="Lato"/>
            </a:endParaRPr>
          </a:p>
        </p:txBody>
      </p:sp>
      <p:sp>
        <p:nvSpPr>
          <p:cNvPr id="112" name="Google Shape;112;p17"/>
          <p:cNvSpPr txBox="1"/>
          <p:nvPr/>
        </p:nvSpPr>
        <p:spPr>
          <a:xfrm>
            <a:off x="363024" y="3441525"/>
            <a:ext cx="3231000" cy="89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latin typeface="Lato"/>
                <a:ea typeface="Lato"/>
                <a:cs typeface="Lato"/>
                <a:sym typeface="Lato"/>
              </a:rPr>
              <a:t>Mean Home Sale Price:  </a:t>
            </a:r>
            <a:r>
              <a:rPr lang="en">
                <a:latin typeface="Lato"/>
                <a:ea typeface="Lato"/>
                <a:cs typeface="Lato"/>
                <a:sym typeface="Lato"/>
              </a:rPr>
              <a:t>$180,921</a:t>
            </a:r>
            <a:endParaRPr>
              <a:latin typeface="Lato"/>
              <a:ea typeface="Lato"/>
              <a:cs typeface="Lato"/>
              <a:sym typeface="Lato"/>
            </a:endParaRPr>
          </a:p>
          <a:p>
            <a:pPr indent="0" lvl="0" marL="0" rtl="0" algn="l">
              <a:lnSpc>
                <a:spcPct val="150000"/>
              </a:lnSpc>
              <a:spcBef>
                <a:spcPts val="0"/>
              </a:spcBef>
              <a:spcAft>
                <a:spcPts val="0"/>
              </a:spcAft>
              <a:buNone/>
            </a:pPr>
            <a:r>
              <a:rPr b="1" lang="en">
                <a:latin typeface="Lato"/>
                <a:ea typeface="Lato"/>
                <a:cs typeface="Lato"/>
                <a:sym typeface="Lato"/>
              </a:rPr>
              <a:t>Median Home Sale Price:  </a:t>
            </a:r>
            <a:r>
              <a:rPr lang="en">
                <a:latin typeface="Lato"/>
                <a:ea typeface="Lato"/>
                <a:cs typeface="Lato"/>
                <a:sym typeface="Lato"/>
              </a:rPr>
              <a:t>$163,000</a:t>
            </a:r>
            <a:endParaRPr>
              <a:latin typeface="Lato"/>
              <a:ea typeface="Lato"/>
              <a:cs typeface="Lato"/>
              <a:sym typeface="Lato"/>
            </a:endParaRPr>
          </a:p>
          <a:p>
            <a:pPr indent="0" lvl="0" marL="0" rtl="0" algn="l">
              <a:lnSpc>
                <a:spcPct val="150000"/>
              </a:lnSpc>
              <a:spcBef>
                <a:spcPts val="0"/>
              </a:spcBef>
              <a:spcAft>
                <a:spcPts val="0"/>
              </a:spcAft>
              <a:buNone/>
            </a:pPr>
            <a:r>
              <a:rPr b="1" lang="en">
                <a:latin typeface="Lato"/>
                <a:ea typeface="Lato"/>
                <a:cs typeface="Lato"/>
                <a:sym typeface="Lato"/>
              </a:rPr>
              <a:t>StdDev Home Sale Price:  </a:t>
            </a:r>
            <a:r>
              <a:rPr lang="en">
                <a:latin typeface="Lato"/>
                <a:ea typeface="Lato"/>
                <a:cs typeface="Lato"/>
                <a:sym typeface="Lato"/>
              </a:rPr>
              <a:t>$79,442 </a:t>
            </a:r>
            <a:endParaRPr>
              <a:latin typeface="Lato"/>
              <a:ea typeface="Lato"/>
              <a:cs typeface="Lato"/>
              <a:sym typeface="Lato"/>
            </a:endParaRPr>
          </a:p>
        </p:txBody>
      </p:sp>
      <p:sp>
        <p:nvSpPr>
          <p:cNvPr id="113" name="Google Shape;113;p17"/>
          <p:cNvSpPr txBox="1"/>
          <p:nvPr/>
        </p:nvSpPr>
        <p:spPr>
          <a:xfrm>
            <a:off x="7433975" y="977375"/>
            <a:ext cx="1591500" cy="1489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Lato"/>
                <a:ea typeface="Lato"/>
                <a:cs typeface="Lato"/>
                <a:sym typeface="Lato"/>
              </a:rPr>
              <a:t>This map shows median household income by block group in the City of Ames, Iowa. Data was      downloaded from the US Census bureau  from the year 2013, three years after our housing market dataset. </a:t>
            </a:r>
            <a:endParaRPr sz="1000">
              <a:solidFill>
                <a:srgbClr val="666666"/>
              </a:solidFill>
              <a:latin typeface="Lato"/>
              <a:ea typeface="Lato"/>
              <a:cs typeface="Lato"/>
              <a:sym typeface="Lato"/>
            </a:endParaRPr>
          </a:p>
        </p:txBody>
      </p:sp>
      <p:sp>
        <p:nvSpPr>
          <p:cNvPr id="114" name="Google Shape;114;p17"/>
          <p:cNvSpPr txBox="1"/>
          <p:nvPr/>
        </p:nvSpPr>
        <p:spPr>
          <a:xfrm>
            <a:off x="6540250" y="4118425"/>
            <a:ext cx="26472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Lato"/>
                <a:ea typeface="Lato"/>
                <a:cs typeface="Lato"/>
                <a:sym typeface="Lato"/>
              </a:rPr>
              <a:t>Northridge Heights and Meadow Village are highlighted because they are the neighborhoods with the highest and lowest home sale price values, respectively. </a:t>
            </a:r>
            <a:endParaRPr sz="1000">
              <a:solidFill>
                <a:srgbClr val="666666"/>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a:t>
            </a:r>
            <a:endParaRPr/>
          </a:p>
        </p:txBody>
      </p:sp>
      <p:sp>
        <p:nvSpPr>
          <p:cNvPr id="120" name="Google Shape;120;p18"/>
          <p:cNvSpPr txBox="1"/>
          <p:nvPr/>
        </p:nvSpPr>
        <p:spPr>
          <a:xfrm>
            <a:off x="390693" y="4404900"/>
            <a:ext cx="17658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Lato"/>
                <a:ea typeface="Lato"/>
                <a:cs typeface="Lato"/>
                <a:sym typeface="Lato"/>
              </a:rPr>
              <a:t>Confidence Intervals</a:t>
            </a:r>
            <a:endParaRPr b="1" sz="1200">
              <a:solidFill>
                <a:schemeClr val="dk2"/>
              </a:solidFill>
              <a:latin typeface="Lato"/>
              <a:ea typeface="Lato"/>
              <a:cs typeface="Lato"/>
              <a:sym typeface="Lato"/>
            </a:endParaRPr>
          </a:p>
        </p:txBody>
      </p:sp>
      <p:pic>
        <p:nvPicPr>
          <p:cNvPr id="121" name="Google Shape;121;p18"/>
          <p:cNvPicPr preferRelativeResize="0"/>
          <p:nvPr/>
        </p:nvPicPr>
        <p:blipFill>
          <a:blip r:embed="rId3">
            <a:alphaModFix/>
          </a:blip>
          <a:stretch>
            <a:fillRect/>
          </a:stretch>
        </p:blipFill>
        <p:spPr>
          <a:xfrm>
            <a:off x="2684676" y="1644903"/>
            <a:ext cx="2427475" cy="1694650"/>
          </a:xfrm>
          <a:prstGeom prst="rect">
            <a:avLst/>
          </a:prstGeom>
          <a:noFill/>
          <a:ln>
            <a:noFill/>
          </a:ln>
        </p:spPr>
      </p:pic>
      <p:pic>
        <p:nvPicPr>
          <p:cNvPr id="122" name="Google Shape;122;p18"/>
          <p:cNvPicPr preferRelativeResize="0"/>
          <p:nvPr/>
        </p:nvPicPr>
        <p:blipFill>
          <a:blip r:embed="rId4">
            <a:alphaModFix/>
          </a:blip>
          <a:stretch>
            <a:fillRect/>
          </a:stretch>
        </p:blipFill>
        <p:spPr>
          <a:xfrm>
            <a:off x="5156616" y="1658224"/>
            <a:ext cx="2308350" cy="1535601"/>
          </a:xfrm>
          <a:prstGeom prst="rect">
            <a:avLst/>
          </a:prstGeom>
          <a:noFill/>
          <a:ln>
            <a:noFill/>
          </a:ln>
        </p:spPr>
      </p:pic>
      <p:pic>
        <p:nvPicPr>
          <p:cNvPr id="123" name="Google Shape;123;p18"/>
          <p:cNvPicPr preferRelativeResize="0"/>
          <p:nvPr/>
        </p:nvPicPr>
        <p:blipFill>
          <a:blip r:embed="rId5">
            <a:alphaModFix/>
          </a:blip>
          <a:stretch>
            <a:fillRect/>
          </a:stretch>
        </p:blipFill>
        <p:spPr>
          <a:xfrm>
            <a:off x="2789751" y="122625"/>
            <a:ext cx="2217325" cy="1535601"/>
          </a:xfrm>
          <a:prstGeom prst="rect">
            <a:avLst/>
          </a:prstGeom>
          <a:noFill/>
          <a:ln>
            <a:noFill/>
          </a:ln>
        </p:spPr>
      </p:pic>
      <p:pic>
        <p:nvPicPr>
          <p:cNvPr id="124" name="Google Shape;124;p18"/>
          <p:cNvPicPr preferRelativeResize="0"/>
          <p:nvPr/>
        </p:nvPicPr>
        <p:blipFill>
          <a:blip r:embed="rId6">
            <a:alphaModFix/>
          </a:blip>
          <a:stretch>
            <a:fillRect/>
          </a:stretch>
        </p:blipFill>
        <p:spPr>
          <a:xfrm>
            <a:off x="5156629" y="73475"/>
            <a:ext cx="2427474" cy="1633888"/>
          </a:xfrm>
          <a:prstGeom prst="rect">
            <a:avLst/>
          </a:prstGeom>
          <a:noFill/>
          <a:ln>
            <a:noFill/>
          </a:ln>
        </p:spPr>
      </p:pic>
      <p:pic>
        <p:nvPicPr>
          <p:cNvPr id="125" name="Google Shape;125;p18"/>
          <p:cNvPicPr preferRelativeResize="0"/>
          <p:nvPr/>
        </p:nvPicPr>
        <p:blipFill rotWithShape="1">
          <a:blip r:embed="rId7">
            <a:alphaModFix/>
          </a:blip>
          <a:srcRect b="0" l="0" r="11987" t="0"/>
          <a:stretch/>
        </p:blipFill>
        <p:spPr>
          <a:xfrm>
            <a:off x="2795949" y="3339550"/>
            <a:ext cx="2308349" cy="1644875"/>
          </a:xfrm>
          <a:prstGeom prst="rect">
            <a:avLst/>
          </a:prstGeom>
          <a:noFill/>
          <a:ln>
            <a:noFill/>
          </a:ln>
        </p:spPr>
      </p:pic>
      <p:pic>
        <p:nvPicPr>
          <p:cNvPr id="126" name="Google Shape;126;p18"/>
          <p:cNvPicPr preferRelativeResize="0"/>
          <p:nvPr/>
        </p:nvPicPr>
        <p:blipFill>
          <a:blip r:embed="rId8">
            <a:alphaModFix/>
          </a:blip>
          <a:stretch>
            <a:fillRect/>
          </a:stretch>
        </p:blipFill>
        <p:spPr>
          <a:xfrm>
            <a:off x="7464975" y="2188757"/>
            <a:ext cx="1629950" cy="2368544"/>
          </a:xfrm>
          <a:prstGeom prst="rect">
            <a:avLst/>
          </a:prstGeom>
          <a:noFill/>
          <a:ln>
            <a:noFill/>
          </a:ln>
        </p:spPr>
      </p:pic>
      <p:pic>
        <p:nvPicPr>
          <p:cNvPr id="127" name="Google Shape;127;p18"/>
          <p:cNvPicPr preferRelativeResize="0"/>
          <p:nvPr/>
        </p:nvPicPr>
        <p:blipFill>
          <a:blip r:embed="rId9">
            <a:alphaModFix/>
          </a:blip>
          <a:stretch>
            <a:fillRect/>
          </a:stretch>
        </p:blipFill>
        <p:spPr>
          <a:xfrm>
            <a:off x="390700" y="1169850"/>
            <a:ext cx="2258555" cy="3235048"/>
          </a:xfrm>
          <a:prstGeom prst="rect">
            <a:avLst/>
          </a:prstGeom>
          <a:noFill/>
          <a:ln>
            <a:noFill/>
          </a:ln>
        </p:spPr>
      </p:pic>
      <p:sp>
        <p:nvSpPr>
          <p:cNvPr id="128" name="Google Shape;128;p18"/>
          <p:cNvSpPr txBox="1"/>
          <p:nvPr/>
        </p:nvSpPr>
        <p:spPr>
          <a:xfrm>
            <a:off x="5217150" y="3253050"/>
            <a:ext cx="2117100" cy="15357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Lato"/>
                <a:ea typeface="Lato"/>
                <a:cs typeface="Lato"/>
                <a:sym typeface="Lato"/>
              </a:rPr>
              <a:t>To begin the modeling process, we tested our variables in models and plots to better understand the dimensions of our data.</a:t>
            </a:r>
            <a:endParaRPr b="1">
              <a:solidFill>
                <a:schemeClr val="dk2"/>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a:t>
            </a:r>
            <a:endParaRPr/>
          </a:p>
          <a:p>
            <a:pPr indent="0" lvl="0" marL="0" rtl="0" algn="l">
              <a:spcBef>
                <a:spcPts val="0"/>
              </a:spcBef>
              <a:spcAft>
                <a:spcPts val="0"/>
              </a:spcAft>
              <a:buNone/>
            </a:pPr>
            <a:r>
              <a:t/>
            </a:r>
            <a:endParaRPr/>
          </a:p>
        </p:txBody>
      </p:sp>
      <p:sp>
        <p:nvSpPr>
          <p:cNvPr id="134" name="Google Shape;134;p19"/>
          <p:cNvSpPr txBox="1"/>
          <p:nvPr>
            <p:ph idx="1" type="body"/>
          </p:nvPr>
        </p:nvSpPr>
        <p:spPr>
          <a:xfrm>
            <a:off x="500400" y="1132575"/>
            <a:ext cx="8520600" cy="486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Used Hypothesis testing and Model Selection using ANOVA</a:t>
            </a:r>
            <a:endParaRPr/>
          </a:p>
        </p:txBody>
      </p:sp>
      <p:pic>
        <p:nvPicPr>
          <p:cNvPr id="135" name="Google Shape;135;p19"/>
          <p:cNvPicPr preferRelativeResize="0"/>
          <p:nvPr/>
        </p:nvPicPr>
        <p:blipFill>
          <a:blip r:embed="rId3">
            <a:alphaModFix/>
          </a:blip>
          <a:stretch>
            <a:fillRect/>
          </a:stretch>
        </p:blipFill>
        <p:spPr>
          <a:xfrm>
            <a:off x="188700" y="1643975"/>
            <a:ext cx="2616422" cy="945750"/>
          </a:xfrm>
          <a:prstGeom prst="rect">
            <a:avLst/>
          </a:prstGeom>
          <a:noFill/>
          <a:ln>
            <a:noFill/>
          </a:ln>
        </p:spPr>
      </p:pic>
      <p:pic>
        <p:nvPicPr>
          <p:cNvPr id="136" name="Google Shape;136;p19"/>
          <p:cNvPicPr preferRelativeResize="0"/>
          <p:nvPr/>
        </p:nvPicPr>
        <p:blipFill>
          <a:blip r:embed="rId4">
            <a:alphaModFix/>
          </a:blip>
          <a:stretch>
            <a:fillRect/>
          </a:stretch>
        </p:blipFill>
        <p:spPr>
          <a:xfrm>
            <a:off x="188700" y="3435700"/>
            <a:ext cx="2913643" cy="945750"/>
          </a:xfrm>
          <a:prstGeom prst="rect">
            <a:avLst/>
          </a:prstGeom>
          <a:noFill/>
          <a:ln>
            <a:noFill/>
          </a:ln>
        </p:spPr>
      </p:pic>
      <p:pic>
        <p:nvPicPr>
          <p:cNvPr id="137" name="Google Shape;137;p19"/>
          <p:cNvPicPr preferRelativeResize="0"/>
          <p:nvPr/>
        </p:nvPicPr>
        <p:blipFill>
          <a:blip r:embed="rId5">
            <a:alphaModFix/>
          </a:blip>
          <a:stretch>
            <a:fillRect/>
          </a:stretch>
        </p:blipFill>
        <p:spPr>
          <a:xfrm>
            <a:off x="6340412" y="1643963"/>
            <a:ext cx="2740399" cy="945750"/>
          </a:xfrm>
          <a:prstGeom prst="rect">
            <a:avLst/>
          </a:prstGeom>
          <a:noFill/>
          <a:ln>
            <a:noFill/>
          </a:ln>
        </p:spPr>
      </p:pic>
      <p:pic>
        <p:nvPicPr>
          <p:cNvPr id="138" name="Google Shape;138;p19"/>
          <p:cNvPicPr preferRelativeResize="0"/>
          <p:nvPr/>
        </p:nvPicPr>
        <p:blipFill>
          <a:blip r:embed="rId6">
            <a:alphaModFix/>
          </a:blip>
          <a:stretch>
            <a:fillRect/>
          </a:stretch>
        </p:blipFill>
        <p:spPr>
          <a:xfrm>
            <a:off x="6277188" y="3355250"/>
            <a:ext cx="2866823" cy="945750"/>
          </a:xfrm>
          <a:prstGeom prst="rect">
            <a:avLst/>
          </a:prstGeom>
          <a:noFill/>
          <a:ln>
            <a:noFill/>
          </a:ln>
        </p:spPr>
      </p:pic>
      <p:pic>
        <p:nvPicPr>
          <p:cNvPr id="139" name="Google Shape;139;p19"/>
          <p:cNvPicPr preferRelativeResize="0"/>
          <p:nvPr/>
        </p:nvPicPr>
        <p:blipFill>
          <a:blip r:embed="rId7">
            <a:alphaModFix/>
          </a:blip>
          <a:stretch>
            <a:fillRect/>
          </a:stretch>
        </p:blipFill>
        <p:spPr>
          <a:xfrm>
            <a:off x="2933925" y="2409050"/>
            <a:ext cx="3277676" cy="1138550"/>
          </a:xfrm>
          <a:prstGeom prst="rect">
            <a:avLst/>
          </a:prstGeom>
          <a:noFill/>
          <a:ln cap="flat" cmpd="sng" w="19050">
            <a:solidFill>
              <a:srgbClr val="FF0000"/>
            </a:solidFill>
            <a:prstDash val="solid"/>
            <a:round/>
            <a:headEnd len="sm" w="sm" type="none"/>
            <a:tailEnd len="sm" w="sm" type="none"/>
          </a:ln>
          <a:effectLst>
            <a:outerShdw blurRad="57150" rotWithShape="0" algn="bl" dir="5400000" dist="104775">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1000"/>
                                        <p:tgtEl>
                                          <p:spTgt spid="13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265500" y="269750"/>
            <a:ext cx="4045200" cy="102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Model 1</a:t>
            </a:r>
            <a:endParaRPr sz="3200"/>
          </a:p>
          <a:p>
            <a:pPr indent="0" lvl="0" marL="0" rtl="0" algn="ctr">
              <a:spcBef>
                <a:spcPts val="0"/>
              </a:spcBef>
              <a:spcAft>
                <a:spcPts val="0"/>
              </a:spcAft>
              <a:buNone/>
            </a:pPr>
            <a:r>
              <a:t/>
            </a:r>
            <a:endParaRPr sz="3200"/>
          </a:p>
        </p:txBody>
      </p:sp>
      <p:sp>
        <p:nvSpPr>
          <p:cNvPr id="145" name="Google Shape;145;p20"/>
          <p:cNvSpPr txBox="1"/>
          <p:nvPr>
            <p:ph type="title"/>
          </p:nvPr>
        </p:nvSpPr>
        <p:spPr>
          <a:xfrm>
            <a:off x="4775073" y="269750"/>
            <a:ext cx="4045200" cy="102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solidFill>
                  <a:schemeClr val="lt1"/>
                </a:solidFill>
              </a:rPr>
              <a:t>Model 2</a:t>
            </a:r>
            <a:endParaRPr sz="3200">
              <a:solidFill>
                <a:schemeClr val="lt1"/>
              </a:solidFill>
            </a:endParaRPr>
          </a:p>
          <a:p>
            <a:pPr indent="0" lvl="0" marL="0" rtl="0" algn="ctr">
              <a:spcBef>
                <a:spcPts val="0"/>
              </a:spcBef>
              <a:spcAft>
                <a:spcPts val="0"/>
              </a:spcAft>
              <a:buNone/>
            </a:pPr>
            <a:r>
              <a:t/>
            </a:r>
            <a:endParaRPr sz="3200">
              <a:solidFill>
                <a:schemeClr val="lt1"/>
              </a:solidFill>
            </a:endParaRPr>
          </a:p>
        </p:txBody>
      </p:sp>
      <p:sp>
        <p:nvSpPr>
          <p:cNvPr id="146" name="Google Shape;146;p20"/>
          <p:cNvSpPr txBox="1"/>
          <p:nvPr/>
        </p:nvSpPr>
        <p:spPr>
          <a:xfrm>
            <a:off x="355375" y="2740824"/>
            <a:ext cx="3881700" cy="2159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Lato"/>
              <a:buChar char="●"/>
            </a:pPr>
            <a:r>
              <a:rPr lang="en" sz="1200">
                <a:solidFill>
                  <a:schemeClr val="dk2"/>
                </a:solidFill>
                <a:latin typeface="Lato"/>
                <a:ea typeface="Lato"/>
                <a:cs typeface="Lato"/>
                <a:sym typeface="Lato"/>
              </a:rPr>
              <a:t>Some  fanning and clustering  in the initial residual plot meant we needed to adjust our model to get residuals that were more randomly distributed</a:t>
            </a:r>
            <a:endParaRPr sz="1200">
              <a:solidFill>
                <a:schemeClr val="dk2"/>
              </a:solidFill>
              <a:latin typeface="Lato"/>
              <a:ea typeface="Lato"/>
              <a:cs typeface="Lato"/>
              <a:sym typeface="Lato"/>
            </a:endParaRPr>
          </a:p>
          <a:p>
            <a:pPr indent="-304800" lvl="0" marL="457200" rtl="0" algn="l">
              <a:spcBef>
                <a:spcPts val="0"/>
              </a:spcBef>
              <a:spcAft>
                <a:spcPts val="0"/>
              </a:spcAft>
              <a:buClr>
                <a:schemeClr val="dk2"/>
              </a:buClr>
              <a:buSzPts val="1200"/>
              <a:buFont typeface="Lato"/>
              <a:buChar char="●"/>
            </a:pPr>
            <a:r>
              <a:rPr lang="en" sz="1200">
                <a:solidFill>
                  <a:schemeClr val="dk2"/>
                </a:solidFill>
                <a:latin typeface="Lato"/>
                <a:ea typeface="Lato"/>
                <a:cs typeface="Lato"/>
                <a:sym typeface="Lato"/>
              </a:rPr>
              <a:t>This residual plot was the result of a model that looked at Sale Price as a function of Overall Quality, Year Built, and Neighborhood (using an interaction term between Overall Quality and Neighborhood)</a:t>
            </a:r>
            <a:endParaRPr sz="1200">
              <a:solidFill>
                <a:schemeClr val="dk2"/>
              </a:solidFill>
              <a:latin typeface="Lato"/>
              <a:ea typeface="Lato"/>
              <a:cs typeface="Lato"/>
              <a:sym typeface="Lato"/>
            </a:endParaRPr>
          </a:p>
          <a:p>
            <a:pPr indent="-304800" lvl="0" marL="457200" rtl="0" algn="l">
              <a:spcBef>
                <a:spcPts val="0"/>
              </a:spcBef>
              <a:spcAft>
                <a:spcPts val="0"/>
              </a:spcAft>
              <a:buClr>
                <a:schemeClr val="dk2"/>
              </a:buClr>
              <a:buSzPts val="1200"/>
              <a:buFont typeface="Lato"/>
              <a:buChar char="●"/>
            </a:pPr>
            <a:r>
              <a:rPr lang="en" sz="1200">
                <a:solidFill>
                  <a:schemeClr val="dk2"/>
                </a:solidFill>
                <a:latin typeface="Lato"/>
                <a:ea typeface="Lato"/>
                <a:cs typeface="Lato"/>
                <a:sym typeface="Lato"/>
              </a:rPr>
              <a:t>We referred to Tukey’s Circle and Ladder of Powers to determine what transformations to make to our model</a:t>
            </a:r>
            <a:endParaRPr sz="1200">
              <a:solidFill>
                <a:schemeClr val="dk2"/>
              </a:solidFill>
              <a:latin typeface="Lato"/>
              <a:ea typeface="Lato"/>
              <a:cs typeface="Lato"/>
              <a:sym typeface="Lato"/>
            </a:endParaRPr>
          </a:p>
        </p:txBody>
      </p:sp>
      <p:sp>
        <p:nvSpPr>
          <p:cNvPr id="147" name="Google Shape;147;p20"/>
          <p:cNvSpPr txBox="1"/>
          <p:nvPr/>
        </p:nvSpPr>
        <p:spPr>
          <a:xfrm>
            <a:off x="5090975" y="2740825"/>
            <a:ext cx="3881700" cy="21597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By taking the log of Sale Price as a function of Overall Quality, Neighborhood, and Year Built²,  we were able to achieve a more suitable residual plot </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In previous iterations we had used multiple interaction terms, but we found that a single interaction term between Overall Quality and Neighborhood was suitable, and explained more variation.</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In both models, we changed the Year Built variable to instead show the number of years since the first house was built (this was done by subtracting 1872 from the original Year Built variable)</a:t>
            </a:r>
            <a:endParaRPr sz="1100">
              <a:solidFill>
                <a:schemeClr val="lt1"/>
              </a:solidFill>
              <a:latin typeface="Lato"/>
              <a:ea typeface="Lato"/>
              <a:cs typeface="Lato"/>
              <a:sym typeface="Lato"/>
            </a:endParaRPr>
          </a:p>
          <a:p>
            <a:pPr indent="0" lvl="0" marL="457200" rtl="0" algn="l">
              <a:spcBef>
                <a:spcPts val="0"/>
              </a:spcBef>
              <a:spcAft>
                <a:spcPts val="0"/>
              </a:spcAft>
              <a:buNone/>
            </a:pPr>
            <a:r>
              <a:t/>
            </a:r>
            <a:endParaRPr sz="1100">
              <a:solidFill>
                <a:schemeClr val="lt1"/>
              </a:solidFill>
              <a:latin typeface="Lato"/>
              <a:ea typeface="Lato"/>
              <a:cs typeface="Lato"/>
              <a:sym typeface="Lato"/>
            </a:endParaRPr>
          </a:p>
        </p:txBody>
      </p:sp>
      <p:pic>
        <p:nvPicPr>
          <p:cNvPr id="148" name="Google Shape;148;p20"/>
          <p:cNvPicPr preferRelativeResize="0"/>
          <p:nvPr/>
        </p:nvPicPr>
        <p:blipFill>
          <a:blip r:embed="rId3">
            <a:alphaModFix/>
          </a:blip>
          <a:stretch>
            <a:fillRect/>
          </a:stretch>
        </p:blipFill>
        <p:spPr>
          <a:xfrm>
            <a:off x="836939" y="751737"/>
            <a:ext cx="2918575" cy="2002501"/>
          </a:xfrm>
          <a:prstGeom prst="rect">
            <a:avLst/>
          </a:prstGeom>
          <a:noFill/>
          <a:ln>
            <a:noFill/>
          </a:ln>
        </p:spPr>
      </p:pic>
      <p:pic>
        <p:nvPicPr>
          <p:cNvPr id="149" name="Google Shape;149;p20"/>
          <p:cNvPicPr preferRelativeResize="0"/>
          <p:nvPr/>
        </p:nvPicPr>
        <p:blipFill>
          <a:blip r:embed="rId4">
            <a:alphaModFix/>
          </a:blip>
          <a:stretch>
            <a:fillRect/>
          </a:stretch>
        </p:blipFill>
        <p:spPr>
          <a:xfrm>
            <a:off x="5492275" y="812500"/>
            <a:ext cx="2710750" cy="1880951"/>
          </a:xfrm>
          <a:prstGeom prst="rect">
            <a:avLst/>
          </a:prstGeom>
          <a:noFill/>
          <a:ln>
            <a:noFill/>
          </a:ln>
        </p:spPr>
      </p:pic>
      <p:pic>
        <p:nvPicPr>
          <p:cNvPr id="150" name="Google Shape;150;p20"/>
          <p:cNvPicPr preferRelativeResize="0"/>
          <p:nvPr/>
        </p:nvPicPr>
        <p:blipFill>
          <a:blip r:embed="rId5">
            <a:alphaModFix/>
          </a:blip>
          <a:stretch>
            <a:fillRect/>
          </a:stretch>
        </p:blipFill>
        <p:spPr>
          <a:xfrm>
            <a:off x="3982534" y="1246897"/>
            <a:ext cx="1209902" cy="1880950"/>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1000"/>
                                        <p:tgtEl>
                                          <p:spTgt spid="15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 Results and Example prediction</a:t>
            </a:r>
            <a:endParaRPr/>
          </a:p>
        </p:txBody>
      </p:sp>
      <p:pic>
        <p:nvPicPr>
          <p:cNvPr id="156" name="Google Shape;156;p21"/>
          <p:cNvPicPr preferRelativeResize="0"/>
          <p:nvPr/>
        </p:nvPicPr>
        <p:blipFill>
          <a:blip r:embed="rId3">
            <a:alphaModFix/>
          </a:blip>
          <a:stretch>
            <a:fillRect/>
          </a:stretch>
        </p:blipFill>
        <p:spPr>
          <a:xfrm>
            <a:off x="164676" y="970397"/>
            <a:ext cx="2432725" cy="2639847"/>
          </a:xfrm>
          <a:prstGeom prst="rect">
            <a:avLst/>
          </a:prstGeom>
          <a:noFill/>
          <a:ln>
            <a:noFill/>
          </a:ln>
        </p:spPr>
      </p:pic>
      <p:pic>
        <p:nvPicPr>
          <p:cNvPr id="157" name="Google Shape;157;p21"/>
          <p:cNvPicPr preferRelativeResize="0"/>
          <p:nvPr/>
        </p:nvPicPr>
        <p:blipFill>
          <a:blip r:embed="rId4">
            <a:alphaModFix/>
          </a:blip>
          <a:stretch>
            <a:fillRect/>
          </a:stretch>
        </p:blipFill>
        <p:spPr>
          <a:xfrm>
            <a:off x="2646501" y="1017450"/>
            <a:ext cx="2680976" cy="2710276"/>
          </a:xfrm>
          <a:prstGeom prst="rect">
            <a:avLst/>
          </a:prstGeom>
          <a:noFill/>
          <a:ln>
            <a:noFill/>
          </a:ln>
        </p:spPr>
      </p:pic>
      <p:pic>
        <p:nvPicPr>
          <p:cNvPr id="158" name="Google Shape;158;p21"/>
          <p:cNvPicPr preferRelativeResize="0"/>
          <p:nvPr/>
        </p:nvPicPr>
        <p:blipFill>
          <a:blip r:embed="rId5">
            <a:alphaModFix/>
          </a:blip>
          <a:stretch>
            <a:fillRect/>
          </a:stretch>
        </p:blipFill>
        <p:spPr>
          <a:xfrm>
            <a:off x="152400" y="4455023"/>
            <a:ext cx="8839205" cy="536924"/>
          </a:xfrm>
          <a:prstGeom prst="rect">
            <a:avLst/>
          </a:prstGeom>
          <a:noFill/>
          <a:ln>
            <a:noFill/>
          </a:ln>
        </p:spPr>
      </p:pic>
      <p:sp>
        <p:nvSpPr>
          <p:cNvPr id="159" name="Google Shape;159;p21"/>
          <p:cNvSpPr txBox="1"/>
          <p:nvPr/>
        </p:nvSpPr>
        <p:spPr>
          <a:xfrm>
            <a:off x="5421525" y="1032109"/>
            <a:ext cx="3256800" cy="31263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Our predicted price for a house in</a:t>
            </a:r>
            <a:r>
              <a:rPr lang="en">
                <a:latin typeface="Lato"/>
                <a:ea typeface="Lato"/>
                <a:cs typeface="Lato"/>
                <a:sym typeface="Lato"/>
              </a:rPr>
              <a:t> Iowa DOT and Rail Road neighborhood, with an overall quality of 4, and built in year 1939 has a predicted sale price of:</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b="1" lang="en">
                <a:latin typeface="Lato"/>
                <a:ea typeface="Lato"/>
                <a:cs typeface="Lato"/>
                <a:sym typeface="Lato"/>
              </a:rPr>
              <a:t>81842.56 = e^(1.067e+01 - 2.168e-01 + 1.397e-05 *(1939 </a:t>
            </a:r>
            <a:r>
              <a:rPr b="1" i="1" lang="en" sz="900" u="sng">
                <a:latin typeface="Lato"/>
                <a:ea typeface="Lato"/>
                <a:cs typeface="Lato"/>
                <a:sym typeface="Lato"/>
              </a:rPr>
              <a:t>Year Built</a:t>
            </a:r>
            <a:r>
              <a:rPr b="1" i="1" lang="en" sz="900">
                <a:latin typeface="Lato"/>
                <a:ea typeface="Lato"/>
                <a:cs typeface="Lato"/>
                <a:sym typeface="Lato"/>
              </a:rPr>
              <a:t> </a:t>
            </a:r>
            <a:r>
              <a:rPr b="1" lang="en">
                <a:latin typeface="Lato"/>
                <a:ea typeface="Lato"/>
                <a:cs typeface="Lato"/>
                <a:sym typeface="Lato"/>
              </a:rPr>
              <a:t>- 1872)^2  + (2.494e-02*4 </a:t>
            </a:r>
            <a:r>
              <a:rPr b="1" i="1" lang="en" sz="900">
                <a:latin typeface="Lato"/>
                <a:ea typeface="Lato"/>
                <a:cs typeface="Lato"/>
                <a:sym typeface="Lato"/>
              </a:rPr>
              <a:t>Quality</a:t>
            </a:r>
            <a:r>
              <a:rPr b="1" lang="en">
                <a:latin typeface="Lato"/>
                <a:ea typeface="Lato"/>
                <a:cs typeface="Lato"/>
                <a:sym typeface="Lato"/>
              </a:rPr>
              <a:t>))</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We expect that 95% of the time, our model predicts the house selling price to be between: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b="1" lang="en">
                <a:latin typeface="Lato"/>
                <a:ea typeface="Lato"/>
                <a:cs typeface="Lato"/>
                <a:sym typeface="Lato"/>
              </a:rPr>
              <a:t>$61,325 and $109,223</a:t>
            </a:r>
            <a:endParaRPr b="1">
              <a:latin typeface="Lato"/>
              <a:ea typeface="Lato"/>
              <a:cs typeface="Lato"/>
              <a:sym typeface="Lato"/>
            </a:endParaRPr>
          </a:p>
        </p:txBody>
      </p:sp>
      <p:sp>
        <p:nvSpPr>
          <p:cNvPr id="160" name="Google Shape;160;p21"/>
          <p:cNvSpPr/>
          <p:nvPr/>
        </p:nvSpPr>
        <p:spPr>
          <a:xfrm>
            <a:off x="2479675" y="3216197"/>
            <a:ext cx="2432700" cy="699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